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753600" cy="21599525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預設章節" id="{F3935418-B2BC-4AE8-84C2-65EB0F845231}">
          <p14:sldIdLst>
            <p14:sldId id="258"/>
          </p14:sldIdLst>
        </p14:section>
        <p14:section name="未命名的章節" id="{935EB5F5-F4A9-420B-8016-83DC36F61D8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EFB"/>
    <a:srgbClr val="00A89D"/>
    <a:srgbClr val="3E005E"/>
    <a:srgbClr val="007E75"/>
    <a:srgbClr val="68D6CE"/>
    <a:srgbClr val="00D6C7"/>
    <a:srgbClr val="00E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294D5-61C9-49CE-BB67-89AE337ED02F}" v="3" dt="2024-03-26T05:46:27.0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6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6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6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929292"/>
              </a:solidFill>
              <a:prstDash val="solid"/>
              <a:miter lim="400000"/>
            </a:ln>
          </a:top>
          <a:bottom>
            <a:ln w="3175" cap="flat">
              <a:solidFill>
                <a:srgbClr val="929292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AAAAA"/>
              </a:solidFill>
              <a:prstDash val="solid"/>
              <a:miter lim="400000"/>
            </a:ln>
          </a:left>
          <a:right>
            <a:ln w="3175" cap="flat">
              <a:solidFill>
                <a:srgbClr val="AAAAAA"/>
              </a:solidFill>
              <a:prstDash val="solid"/>
              <a:miter lim="400000"/>
            </a:ln>
          </a:right>
          <a:top>
            <a:ln w="3175" cap="flat">
              <a:solidFill>
                <a:srgbClr val="AAAAAA"/>
              </a:solidFill>
              <a:prstDash val="solid"/>
              <a:miter lim="400000"/>
            </a:ln>
          </a:top>
          <a:bottom>
            <a:ln w="3175" cap="flat">
              <a:solidFill>
                <a:srgbClr val="AAAAAA"/>
              </a:solidFill>
              <a:prstDash val="solid"/>
              <a:miter lim="400000"/>
            </a:ln>
          </a:bottom>
          <a:insideH>
            <a:ln w="3175" cap="flat">
              <a:solidFill>
                <a:srgbClr val="AAAAAA"/>
              </a:solidFill>
              <a:prstDash val="solid"/>
              <a:miter lim="400000"/>
            </a:ln>
          </a:insideH>
          <a:insideV>
            <a:ln w="3175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09090"/>
              </a:solidFill>
              <a:prstDash val="solid"/>
              <a:miter lim="400000"/>
            </a:ln>
          </a:left>
          <a:right>
            <a:ln w="3175" cap="flat">
              <a:solidFill>
                <a:srgbClr val="909090"/>
              </a:solidFill>
              <a:prstDash val="solid"/>
              <a:miter lim="400000"/>
            </a:ln>
          </a:right>
          <a:top>
            <a:ln w="3175" cap="flat">
              <a:solidFill>
                <a:srgbClr val="909090"/>
              </a:solidFill>
              <a:prstDash val="solid"/>
              <a:miter lim="400000"/>
            </a:ln>
          </a:top>
          <a:bottom>
            <a:ln w="3175" cap="flat">
              <a:solidFill>
                <a:srgbClr val="909090"/>
              </a:solidFill>
              <a:prstDash val="solid"/>
              <a:miter lim="400000"/>
            </a:ln>
          </a:bottom>
          <a:insideH>
            <a:ln w="3175" cap="flat">
              <a:solidFill>
                <a:srgbClr val="909090"/>
              </a:solidFill>
              <a:prstDash val="solid"/>
              <a:miter lim="400000"/>
            </a:ln>
          </a:insideH>
          <a:insideV>
            <a:ln w="3175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7" autoAdjust="0"/>
    <p:restoredTop sz="94694"/>
  </p:normalViewPr>
  <p:slideViewPr>
    <p:cSldViewPr snapToGrid="0">
      <p:cViewPr>
        <p:scale>
          <a:sx n="84" d="100"/>
          <a:sy n="84" d="100"/>
        </p:scale>
        <p:origin x="1098" y="-8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WFA 台灣鍛造協會" userId="902a6d0601145ba2" providerId="LiveId" clId="{B80294D5-61C9-49CE-BB67-89AE337ED02F}"/>
    <pc:docChg chg="modSld">
      <pc:chgData name="TWFA 台灣鍛造協會" userId="902a6d0601145ba2" providerId="LiveId" clId="{B80294D5-61C9-49CE-BB67-89AE337ED02F}" dt="2024-03-29T00:15:37.514" v="76" actId="20577"/>
      <pc:docMkLst>
        <pc:docMk/>
      </pc:docMkLst>
      <pc:sldChg chg="addSp modSp mod">
        <pc:chgData name="TWFA 台灣鍛造協會" userId="902a6d0601145ba2" providerId="LiveId" clId="{B80294D5-61C9-49CE-BB67-89AE337ED02F}" dt="2024-03-29T00:15:37.514" v="76" actId="20577"/>
        <pc:sldMkLst>
          <pc:docMk/>
          <pc:sldMk cId="2385268362" sldId="258"/>
        </pc:sldMkLst>
        <pc:spChg chg="mod">
          <ac:chgData name="TWFA 台灣鍛造協會" userId="902a6d0601145ba2" providerId="LiveId" clId="{B80294D5-61C9-49CE-BB67-89AE337ED02F}" dt="2024-03-26T05:46:08.907" v="28" actId="20577"/>
          <ac:spMkLst>
            <pc:docMk/>
            <pc:sldMk cId="2385268362" sldId="258"/>
            <ac:spMk id="14" creationId="{06D8641C-4F47-BD2F-F516-5286DFD05DBE}"/>
          </ac:spMkLst>
        </pc:spChg>
        <pc:spChg chg="mod">
          <ac:chgData name="TWFA 台灣鍛造協會" userId="902a6d0601145ba2" providerId="LiveId" clId="{B80294D5-61C9-49CE-BB67-89AE337ED02F}" dt="2024-03-26T05:45:35.183" v="6" actId="1076"/>
          <ac:spMkLst>
            <pc:docMk/>
            <pc:sldMk cId="2385268362" sldId="258"/>
            <ac:spMk id="1025" creationId="{7C1AB526-EC07-0ABF-D2DB-865153A61957}"/>
          </ac:spMkLst>
        </pc:spChg>
        <pc:graphicFrameChg chg="modGraphic">
          <ac:chgData name="TWFA 台灣鍛造協會" userId="902a6d0601145ba2" providerId="LiveId" clId="{B80294D5-61C9-49CE-BB67-89AE337ED02F}" dt="2024-03-29T00:15:37.514" v="76" actId="20577"/>
          <ac:graphicFrameMkLst>
            <pc:docMk/>
            <pc:sldMk cId="2385268362" sldId="258"/>
            <ac:graphicFrameMk id="6" creationId="{E6AC41A2-C64A-19FC-9977-3F4F6F54C237}"/>
          </ac:graphicFrameMkLst>
        </pc:graphicFrameChg>
        <pc:picChg chg="mod">
          <ac:chgData name="TWFA 台灣鍛造協會" userId="902a6d0601145ba2" providerId="LiveId" clId="{B80294D5-61C9-49CE-BB67-89AE337ED02F}" dt="2024-03-26T05:46:32.591" v="31" actId="14100"/>
          <ac:picMkLst>
            <pc:docMk/>
            <pc:sldMk cId="2385268362" sldId="258"/>
            <ac:picMk id="4" creationId="{C6270B03-3CDA-4010-958B-00D87042FAA8}"/>
          </ac:picMkLst>
        </pc:picChg>
        <pc:picChg chg="add mod">
          <ac:chgData name="TWFA 台灣鍛造協會" userId="902a6d0601145ba2" providerId="LiveId" clId="{B80294D5-61C9-49CE-BB67-89AE337ED02F}" dt="2024-03-26T05:46:36.222" v="32" actId="1076"/>
          <ac:picMkLst>
            <pc:docMk/>
            <pc:sldMk cId="2385268362" sldId="258"/>
            <ac:picMk id="9" creationId="{637E1691-BBDA-4B9C-7772-84EBF31A7A1F}"/>
          </ac:picMkLst>
        </pc:picChg>
        <pc:picChg chg="mod">
          <ac:chgData name="TWFA 台灣鍛造協會" userId="902a6d0601145ba2" providerId="LiveId" clId="{B80294D5-61C9-49CE-BB67-89AE337ED02F}" dt="2024-03-26T05:45:38.222" v="7" actId="1076"/>
          <ac:picMkLst>
            <pc:docMk/>
            <pc:sldMk cId="2385268362" sldId="258"/>
            <ac:picMk id="30" creationId="{0A1EACEE-21DD-EDF2-3106-77E1491480D4}"/>
          </ac:picMkLst>
        </pc:picChg>
        <pc:picChg chg="mod">
          <ac:chgData name="TWFA 台灣鍛造協會" userId="902a6d0601145ba2" providerId="LiveId" clId="{B80294D5-61C9-49CE-BB67-89AE337ED02F}" dt="2024-03-26T05:45:48.617" v="8" actId="1076"/>
          <ac:picMkLst>
            <pc:docMk/>
            <pc:sldMk cId="2385268362" sldId="258"/>
            <ac:picMk id="1024" creationId="{BFC765AB-341B-72AC-9D7D-38FA460133CC}"/>
          </ac:picMkLst>
        </pc:picChg>
        <pc:picChg chg="mod">
          <ac:chgData name="TWFA 台灣鍛造協會" userId="902a6d0601145ba2" providerId="LiveId" clId="{B80294D5-61C9-49CE-BB67-89AE337ED02F}" dt="2024-03-26T05:46:27.016" v="30" actId="1076"/>
          <ac:picMkLst>
            <pc:docMk/>
            <pc:sldMk cId="2385268362" sldId="258"/>
            <ac:picMk id="1028" creationId="{A891F8D1-DD5B-5773-6554-23754E5C6C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655888" y="685800"/>
            <a:ext cx="1546225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>
            <a:spLocks noGrp="1"/>
          </p:cNvSpPr>
          <p:nvPr>
            <p:ph type="pic" idx="13"/>
          </p:nvPr>
        </p:nvSpPr>
        <p:spPr>
          <a:xfrm>
            <a:off x="1838293" y="4552380"/>
            <a:ext cx="10144128" cy="112321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9" name="大標題文字"/>
          <p:cNvSpPr txBox="1">
            <a:spLocks noGrp="1"/>
          </p:cNvSpPr>
          <p:nvPr>
            <p:ph type="title"/>
          </p:nvPr>
        </p:nvSpPr>
        <p:spPr>
          <a:xfrm>
            <a:off x="714375" y="5515901"/>
            <a:ext cx="4000500" cy="4967469"/>
          </a:xfrm>
          <a:prstGeom prst="rect">
            <a:avLst/>
          </a:prstGeom>
        </p:spPr>
        <p:txBody>
          <a:bodyPr/>
          <a:lstStyle>
            <a:lvl1pPr>
              <a:defRPr sz="8001"/>
            </a:lvl1pPr>
          </a:lstStyle>
          <a:p>
            <a:r>
              <a:t>大標題文字</a:t>
            </a:r>
          </a:p>
        </p:txBody>
      </p:sp>
      <p:sp>
        <p:nvSpPr>
          <p:cNvPr id="4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714375" y="10609926"/>
            <a:ext cx="4000500" cy="512567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>
            <a:spLocks noGrp="1"/>
          </p:cNvSpPr>
          <p:nvPr>
            <p:ph type="title"/>
          </p:nvPr>
        </p:nvSpPr>
        <p:spPr>
          <a:xfrm>
            <a:off x="714375" y="5041297"/>
            <a:ext cx="8324850" cy="2689395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4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>
            <a:spLocks noGrp="1"/>
          </p:cNvSpPr>
          <p:nvPr>
            <p:ph type="title"/>
          </p:nvPr>
        </p:nvSpPr>
        <p:spPr>
          <a:xfrm>
            <a:off x="714375" y="5041297"/>
            <a:ext cx="8324850" cy="2689395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57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714375" y="7952173"/>
            <a:ext cx="8324850" cy="7830882"/>
          </a:xfrm>
          <a:prstGeom prst="rect">
            <a:avLst/>
          </a:prstGeom>
        </p:spPr>
        <p:txBody>
          <a:bodyPr anchor="ctr"/>
          <a:lstStyle>
            <a:lvl1pPr marL="583417" indent="-583417" algn="l">
              <a:spcBef>
                <a:spcPts val="5601"/>
              </a:spcBef>
              <a:buSzPct val="145000"/>
              <a:buChar char="•"/>
              <a:defRPr sz="4200"/>
            </a:lvl1pPr>
            <a:lvl2pPr marL="1027927" indent="-583417" algn="l">
              <a:spcBef>
                <a:spcPts val="5601"/>
              </a:spcBef>
              <a:buSzPct val="145000"/>
              <a:buChar char="•"/>
              <a:defRPr sz="4200"/>
            </a:lvl2pPr>
            <a:lvl3pPr marL="1472435" indent="-583417" algn="l">
              <a:spcBef>
                <a:spcPts val="5601"/>
              </a:spcBef>
              <a:buSzPct val="145000"/>
              <a:buChar char="•"/>
              <a:defRPr sz="4200"/>
            </a:lvl3pPr>
            <a:lvl4pPr marL="1916944" indent="-583417" algn="l">
              <a:spcBef>
                <a:spcPts val="5601"/>
              </a:spcBef>
              <a:buSzPct val="145000"/>
              <a:buChar char="•"/>
              <a:defRPr sz="4200"/>
            </a:lvl4pPr>
            <a:lvl5pPr marL="2361453" indent="-583417" algn="l">
              <a:spcBef>
                <a:spcPts val="5601"/>
              </a:spcBef>
              <a:buSzPct val="145000"/>
              <a:buChar char="•"/>
              <a:defRPr sz="4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>
            <a:spLocks noGrp="1"/>
          </p:cNvSpPr>
          <p:nvPr>
            <p:ph type="pic" sz="half" idx="13"/>
          </p:nvPr>
        </p:nvSpPr>
        <p:spPr>
          <a:xfrm>
            <a:off x="3355196" y="7256097"/>
            <a:ext cx="7715251" cy="85427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6" name="大標題文字"/>
          <p:cNvSpPr txBox="1">
            <a:spLocks noGrp="1"/>
          </p:cNvSpPr>
          <p:nvPr>
            <p:ph type="title"/>
          </p:nvPr>
        </p:nvSpPr>
        <p:spPr>
          <a:xfrm>
            <a:off x="714375" y="5041297"/>
            <a:ext cx="8324850" cy="2689395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67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714375" y="7952173"/>
            <a:ext cx="4000500" cy="7830882"/>
          </a:xfrm>
          <a:prstGeom prst="rect">
            <a:avLst/>
          </a:prstGeom>
        </p:spPr>
        <p:txBody>
          <a:bodyPr anchor="ctr"/>
          <a:lstStyle>
            <a:lvl1pPr marL="440880" indent="-440880" algn="l">
              <a:spcBef>
                <a:spcPts val="4200"/>
              </a:spcBef>
              <a:buSzPct val="145000"/>
              <a:buChar char="•"/>
              <a:defRPr sz="3600"/>
            </a:lvl1pPr>
            <a:lvl2pPr marL="783785" indent="-440880" algn="l">
              <a:spcBef>
                <a:spcPts val="4200"/>
              </a:spcBef>
              <a:buSzPct val="145000"/>
              <a:buChar char="•"/>
              <a:defRPr sz="3600"/>
            </a:lvl2pPr>
            <a:lvl3pPr marL="1126692" indent="-440880" algn="l">
              <a:spcBef>
                <a:spcPts val="4200"/>
              </a:spcBef>
              <a:buSzPct val="145000"/>
              <a:buChar char="•"/>
              <a:defRPr sz="3600"/>
            </a:lvl3pPr>
            <a:lvl4pPr marL="1469599" indent="-440880" algn="l">
              <a:spcBef>
                <a:spcPts val="4200"/>
              </a:spcBef>
              <a:buSzPct val="145000"/>
              <a:buChar char="•"/>
              <a:defRPr sz="3600"/>
            </a:lvl4pPr>
            <a:lvl5pPr marL="1812505" indent="-440880" algn="l">
              <a:spcBef>
                <a:spcPts val="4200"/>
              </a:spcBef>
              <a:buSzPct val="145000"/>
              <a:buChar char="•"/>
              <a:defRPr sz="36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714375" y="6306895"/>
            <a:ext cx="8324850" cy="8985740"/>
          </a:xfrm>
          <a:prstGeom prst="rect">
            <a:avLst/>
          </a:prstGeom>
        </p:spPr>
        <p:txBody>
          <a:bodyPr anchor="ctr"/>
          <a:lstStyle>
            <a:lvl1pPr marL="583417" indent="-583417" algn="l">
              <a:spcBef>
                <a:spcPts val="5601"/>
              </a:spcBef>
              <a:buSzPct val="145000"/>
              <a:buChar char="•"/>
              <a:defRPr sz="4200"/>
            </a:lvl1pPr>
            <a:lvl2pPr marL="1027927" indent="-583417" algn="l">
              <a:spcBef>
                <a:spcPts val="5601"/>
              </a:spcBef>
              <a:buSzPct val="145000"/>
              <a:buChar char="•"/>
              <a:defRPr sz="4200"/>
            </a:lvl2pPr>
            <a:lvl3pPr marL="1472435" indent="-583417" algn="l">
              <a:spcBef>
                <a:spcPts val="5601"/>
              </a:spcBef>
              <a:buSzPct val="145000"/>
              <a:buChar char="•"/>
              <a:defRPr sz="4200"/>
            </a:lvl3pPr>
            <a:lvl4pPr marL="1916944" indent="-583417" algn="l">
              <a:spcBef>
                <a:spcPts val="5601"/>
              </a:spcBef>
              <a:buSzPct val="145000"/>
              <a:buChar char="•"/>
              <a:defRPr sz="4200"/>
            </a:lvl4pPr>
            <a:lvl5pPr marL="2361453" indent="-583417" algn="l">
              <a:spcBef>
                <a:spcPts val="5601"/>
              </a:spcBef>
              <a:buSzPct val="145000"/>
              <a:buChar char="•"/>
              <a:defRPr sz="4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>
            <a:spLocks noGrp="1"/>
          </p:cNvSpPr>
          <p:nvPr>
            <p:ph type="pic" sz="quarter" idx="13"/>
          </p:nvPr>
        </p:nvSpPr>
        <p:spPr>
          <a:xfrm>
            <a:off x="4819650" y="10910505"/>
            <a:ext cx="4414838" cy="48883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4" name="影像"/>
          <p:cNvSpPr>
            <a:spLocks noGrp="1"/>
          </p:cNvSpPr>
          <p:nvPr>
            <p:ph type="pic" sz="quarter" idx="14"/>
          </p:nvPr>
        </p:nvSpPr>
        <p:spPr>
          <a:xfrm>
            <a:off x="5053012" y="5521172"/>
            <a:ext cx="4410076" cy="48830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5" name="影像"/>
          <p:cNvSpPr>
            <a:spLocks noGrp="1"/>
          </p:cNvSpPr>
          <p:nvPr>
            <p:ph type="pic" idx="15"/>
          </p:nvPr>
        </p:nvSpPr>
        <p:spPr>
          <a:xfrm>
            <a:off x="-2550319" y="4566699"/>
            <a:ext cx="10144126" cy="112321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>
            <a:spLocks noGrp="1"/>
          </p:cNvSpPr>
          <p:nvPr>
            <p:ph type="body" sz="quarter" idx="13"/>
          </p:nvPr>
        </p:nvSpPr>
        <p:spPr>
          <a:xfrm>
            <a:off x="952500" y="12650704"/>
            <a:ext cx="7848600" cy="5763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i="1"/>
            </a:lvl1pPr>
          </a:lstStyle>
          <a:p>
            <a:r>
              <a:t>–王大明</a:t>
            </a:r>
          </a:p>
        </p:txBody>
      </p:sp>
      <p:sp>
        <p:nvSpPr>
          <p:cNvPr id="94" name="「在此輸入名言語錄。」"/>
          <p:cNvSpPr txBox="1">
            <a:spLocks noGrp="1"/>
          </p:cNvSpPr>
          <p:nvPr>
            <p:ph type="body" sz="quarter" idx="14"/>
          </p:nvPr>
        </p:nvSpPr>
        <p:spPr>
          <a:xfrm>
            <a:off x="952500" y="10094743"/>
            <a:ext cx="7848600" cy="75405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「在此輸入名言語錄。」</a:t>
            </a:r>
          </a:p>
        </p:txBody>
      </p:sp>
      <p:sp>
        <p:nvSpPr>
          <p:cNvPr id="9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>
            <a:spLocks noGrp="1"/>
          </p:cNvSpPr>
          <p:nvPr>
            <p:ph type="pic" idx="13"/>
          </p:nvPr>
        </p:nvSpPr>
        <p:spPr>
          <a:xfrm>
            <a:off x="-697204" y="4709079"/>
            <a:ext cx="12413832" cy="137453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952500" y="6765675"/>
            <a:ext cx="7848600" cy="411319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952500" y="10989608"/>
            <a:ext cx="7848600" cy="14079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4674695" y="16305118"/>
            <a:ext cx="399148" cy="3847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20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599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ctr" defTabSz="77894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5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9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12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16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21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27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31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36" algn="ctr" defTabSz="77894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891F8D1-DD5B-5773-6554-23754E5C6C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7" t="5741" r="7402" b="9522"/>
          <a:stretch/>
        </p:blipFill>
        <p:spPr bwMode="auto">
          <a:xfrm>
            <a:off x="8092379" y="18764477"/>
            <a:ext cx="1430205" cy="145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FB6F64B-9746-C7F8-71BB-76285643D4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9" y="8515191"/>
            <a:ext cx="1525868" cy="1525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67" name="矩形 2066">
            <a:extLst>
              <a:ext uri="{FF2B5EF4-FFF2-40B4-BE49-F238E27FC236}">
                <a16:creationId xmlns:a16="http://schemas.microsoft.com/office/drawing/2014/main" id="{7CDDBCE3-C077-F40F-62A3-5D66428610EE}"/>
              </a:ext>
            </a:extLst>
          </p:cNvPr>
          <p:cNvSpPr/>
          <p:nvPr/>
        </p:nvSpPr>
        <p:spPr>
          <a:xfrm>
            <a:off x="309148" y="18198727"/>
            <a:ext cx="2091697" cy="507958"/>
          </a:xfrm>
          <a:prstGeom prst="rect">
            <a:avLst/>
          </a:prstGeom>
          <a:solidFill>
            <a:srgbClr val="00A89D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endParaRPr lang="zh-TW" altLang="en-US" sz="2801" b="0"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66" name="矩形 2065">
            <a:extLst>
              <a:ext uri="{FF2B5EF4-FFF2-40B4-BE49-F238E27FC236}">
                <a16:creationId xmlns:a16="http://schemas.microsoft.com/office/drawing/2014/main" id="{357914E8-E3A2-8137-7810-C624E4221359}"/>
              </a:ext>
            </a:extLst>
          </p:cNvPr>
          <p:cNvSpPr/>
          <p:nvPr/>
        </p:nvSpPr>
        <p:spPr>
          <a:xfrm>
            <a:off x="301528" y="17564817"/>
            <a:ext cx="2091697" cy="507958"/>
          </a:xfrm>
          <a:prstGeom prst="rect">
            <a:avLst/>
          </a:prstGeom>
          <a:solidFill>
            <a:srgbClr val="00A89D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endParaRPr lang="zh-TW" altLang="en-US" sz="2801" b="0"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65" name="矩形 2064">
            <a:extLst>
              <a:ext uri="{FF2B5EF4-FFF2-40B4-BE49-F238E27FC236}">
                <a16:creationId xmlns:a16="http://schemas.microsoft.com/office/drawing/2014/main" id="{9BB63986-828F-E1BC-ED08-436CA3422228}"/>
              </a:ext>
            </a:extLst>
          </p:cNvPr>
          <p:cNvSpPr/>
          <p:nvPr/>
        </p:nvSpPr>
        <p:spPr>
          <a:xfrm>
            <a:off x="301476" y="16944499"/>
            <a:ext cx="2091697" cy="507958"/>
          </a:xfrm>
          <a:prstGeom prst="rect">
            <a:avLst/>
          </a:prstGeom>
          <a:solidFill>
            <a:srgbClr val="00A89D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endParaRPr lang="zh-TW" altLang="en-US" sz="2801" b="0"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FB7E9500-1FFE-59D6-A219-5A036D9EA8A9}"/>
              </a:ext>
            </a:extLst>
          </p:cNvPr>
          <p:cNvSpPr/>
          <p:nvPr/>
        </p:nvSpPr>
        <p:spPr>
          <a:xfrm>
            <a:off x="152099" y="10082951"/>
            <a:ext cx="2033922" cy="808705"/>
          </a:xfrm>
          <a:prstGeom prst="roundRect">
            <a:avLst>
              <a:gd name="adj" fmla="val 2237"/>
            </a:avLst>
          </a:prstGeom>
          <a:solidFill>
            <a:srgbClr val="68D6C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7A2A92FA-3DAD-32F6-1D49-44A4C8C16E66}"/>
              </a:ext>
            </a:extLst>
          </p:cNvPr>
          <p:cNvSpPr/>
          <p:nvPr/>
        </p:nvSpPr>
        <p:spPr>
          <a:xfrm>
            <a:off x="152099" y="6819788"/>
            <a:ext cx="2033922" cy="808705"/>
          </a:xfrm>
          <a:prstGeom prst="roundRect">
            <a:avLst>
              <a:gd name="adj" fmla="val 2237"/>
            </a:avLst>
          </a:prstGeom>
          <a:solidFill>
            <a:srgbClr val="68D6C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8E3E9FD-672B-55B3-4D0E-C0471505FCE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4" t="23088" r="8628" b="19893"/>
          <a:stretch/>
        </p:blipFill>
        <p:spPr>
          <a:xfrm>
            <a:off x="2263748" y="176267"/>
            <a:ext cx="5275384" cy="647484"/>
          </a:xfrm>
          <a:prstGeom prst="rect">
            <a:avLst/>
          </a:prstGeom>
        </p:spPr>
      </p:pic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6B77481E-E19E-D33D-9CFD-00F8D5DDE3B5}"/>
              </a:ext>
            </a:extLst>
          </p:cNvPr>
          <p:cNvGraphicFramePr>
            <a:graphicFrameLocks noGrp="1"/>
          </p:cNvGraphicFramePr>
          <p:nvPr/>
        </p:nvGraphicFramePr>
        <p:xfrm>
          <a:off x="228994" y="2379080"/>
          <a:ext cx="9344893" cy="2041320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9344893">
                  <a:extLst>
                    <a:ext uri="{9D8B030D-6E8A-4147-A177-3AD203B41FA5}">
                      <a16:colId xmlns:a16="http://schemas.microsoft.com/office/drawing/2014/main" val="670247584"/>
                    </a:ext>
                  </a:extLst>
                </a:gridCol>
              </a:tblGrid>
              <a:tr h="43925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zh-TW" altLang="zh-TW" sz="1600" b="1" i="0" u="none" strike="noStrike" cap="none" spc="0" baseline="0" dirty="0">
                          <a:solidFill>
                            <a:srgbClr val="FFFFFF"/>
                          </a:solidFill>
                          <a:effectLst/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rPr>
                        <a:t>【混合式高效培訓：教材精闢、案例豐富、互動學習】</a:t>
                      </a:r>
                      <a:endParaRPr lang="zh-TW" altLang="en-US" sz="1600" dirty="0"/>
                    </a:p>
                  </a:txBody>
                  <a:tcPr marL="91439" marR="9143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280685"/>
                  </a:ext>
                </a:extLst>
              </a:tr>
              <a:tr h="1602070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案例觀摩研討：以個案方式深入研討碳足跡查證與管控的實務技巧。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SimSun" panose="02010600030101010101" pitchFamily="2" charset="-122"/>
                      </a:endParaRPr>
                    </a:p>
                    <a:p>
                      <a:pPr marL="342900" lvl="0" indent="-342900" algn="l" fontAlgn="auto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查證技巧演練：理論與實務並用，提供務實完善的案例讓學員掌控查證要點。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SimSun" panose="02010600030101010101" pitchFamily="2" charset="-122"/>
                      </a:endParaRPr>
                    </a:p>
                    <a:p>
                      <a:pPr marL="342900" lvl="0" indent="-342900" algn="l" fontAlgn="auto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精緻小班教學：每班限</a:t>
                      </a:r>
                      <a:r>
                        <a:rPr 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人，增加學員與講師間的互動，提升授課品質水準。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SimSun" panose="02010600030101010101" pitchFamily="2" charset="-122"/>
                      </a:endParaRPr>
                    </a:p>
                    <a:p>
                      <a:pPr marL="342900" lvl="0" indent="-342900" algn="l" fontAlgn="auto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堅強講師陣容：均為專家學者、具備資深的產官學經驗與國際化證照與資質。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SimSun" panose="02010600030101010101" pitchFamily="2" charset="-122"/>
                      </a:endParaRPr>
                    </a:p>
                    <a:p>
                      <a:pPr marL="342900" lvl="0" indent="-34290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國際核可證書：受訓考試合格頒予法國標準協會核可的完訓合格證書。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8332"/>
                  </a:ext>
                </a:extLst>
              </a:tr>
            </a:tbl>
          </a:graphicData>
        </a:graphic>
      </p:graphicFrame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E6AC41A2-C64A-19FC-9977-3F4F6F54C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54059"/>
              </p:ext>
            </p:extLst>
          </p:nvPr>
        </p:nvGraphicFramePr>
        <p:xfrm>
          <a:off x="2304523" y="4571057"/>
          <a:ext cx="7269368" cy="718105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82964">
                  <a:extLst>
                    <a:ext uri="{9D8B030D-6E8A-4147-A177-3AD203B41FA5}">
                      <a16:colId xmlns:a16="http://schemas.microsoft.com/office/drawing/2014/main" val="1733142882"/>
                    </a:ext>
                  </a:extLst>
                </a:gridCol>
                <a:gridCol w="1284460">
                  <a:extLst>
                    <a:ext uri="{9D8B030D-6E8A-4147-A177-3AD203B41FA5}">
                      <a16:colId xmlns:a16="http://schemas.microsoft.com/office/drawing/2014/main" val="4192347509"/>
                    </a:ext>
                  </a:extLst>
                </a:gridCol>
                <a:gridCol w="5001944">
                  <a:extLst>
                    <a:ext uri="{9D8B030D-6E8A-4147-A177-3AD203B41FA5}">
                      <a16:colId xmlns:a16="http://schemas.microsoft.com/office/drawing/2014/main" val="1623770405"/>
                    </a:ext>
                  </a:extLst>
                </a:gridCol>
              </a:tblGrid>
              <a:tr h="355404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課程大綱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課程大綱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5792038"/>
                  </a:ext>
                </a:extLst>
              </a:tr>
              <a:tr h="935859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第一</a:t>
                      </a:r>
                      <a:r>
                        <a:rPr lang="zh-TW" altLang="en-US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天</a:t>
                      </a:r>
                      <a:endParaRPr lang="en-US" altLang="zh-TW" sz="1600" b="1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5/23 (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TW" sz="2500" b="0" i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ocs-Roboto"/>
                        </a:rPr>
                        <a:t>ISO</a:t>
                      </a:r>
                    </a:p>
                    <a:p>
                      <a:r>
                        <a:rPr lang="en-US" altLang="zh-TW" sz="2500" b="0" i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ocs-Roboto"/>
                        </a:rPr>
                        <a:t>14064-1</a:t>
                      </a:r>
                      <a:endParaRPr lang="zh-TW" altLang="en-US" sz="25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溫室氣體議題及國際趨勢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ISO 14064-1:2018</a:t>
                      </a:r>
                      <a:r>
                        <a:rPr lang="zh-TW" sz="1400" kern="12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條文解析－範圍、用語與定義、原則、盤查邊界、排放與移除之量化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84445"/>
                  </a:ext>
                </a:extLst>
              </a:tr>
              <a:tr h="131146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第二</a:t>
                      </a:r>
                      <a:r>
                        <a:rPr lang="zh-TW" altLang="en-US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天</a:t>
                      </a:r>
                      <a:endParaRPr lang="en-US" altLang="zh-TW" sz="1600" b="1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78933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5/24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間接排放</a:t>
                      </a:r>
                      <a:r>
                        <a:rPr lang="en-US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(</a:t>
                      </a: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類別</a:t>
                      </a:r>
                      <a:r>
                        <a:rPr lang="en-US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3~6)</a:t>
                      </a: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計算方法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溫室氣體盤查案例研討與分組演練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en-US" sz="14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ISO 14064-1:2018</a:t>
                      </a: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條文解析－減緩活動、溫室氣體盤查品質管理、溫室氣體報告、組織角色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2867765"/>
                  </a:ext>
                </a:extLst>
              </a:tr>
              <a:tr h="129360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第三</a:t>
                      </a:r>
                      <a:r>
                        <a:rPr lang="zh-TW" altLang="en-US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天</a:t>
                      </a:r>
                      <a:endParaRPr lang="en-US" altLang="zh-TW" sz="1600" b="1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78933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5/25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溫室氣體查證之組織要求、應用、適用範圍、定義及原則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溫室氣體查證之工作人員能力及資質要求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溫室氣體查證作業執行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查證案例研討與分組演練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9672276"/>
                  </a:ext>
                </a:extLst>
              </a:tr>
              <a:tr h="1741029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第四</a:t>
                      </a:r>
                      <a:r>
                        <a:rPr lang="zh-TW" altLang="en-US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天</a:t>
                      </a:r>
                      <a:endParaRPr lang="en-US" altLang="zh-TW" sz="1600" b="1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78933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5/30 (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78933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ocs-Roboto"/>
                        </a:rPr>
                        <a:t>ISO</a:t>
                      </a:r>
                    </a:p>
                    <a:p>
                      <a:pPr marL="0" marR="0" lvl="0" indent="0" algn="ctr" defTabSz="778933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ocs-Roboto"/>
                        </a:rPr>
                        <a:t>14067</a:t>
                      </a:r>
                      <a:endParaRPr lang="zh-TW" altLang="en-US" sz="25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碳足跡國際趨勢說明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碳足跡的基本概念與名詞解釋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生命週期評估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碳足跡與部分碳足跡之量化方法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系統邊界、截斷準則與數據品質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分配原則與程序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4022963"/>
                  </a:ext>
                </a:extLst>
              </a:tr>
              <a:tr h="1485143">
                <a:tc>
                  <a:txBody>
                    <a:bodyPr/>
                    <a:lstStyle/>
                    <a:p>
                      <a:pPr marL="0" marR="0" lvl="0" indent="0" algn="ctr" defTabSz="778933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第五</a:t>
                      </a:r>
                      <a:r>
                        <a:rPr lang="zh-TW" altLang="en-US" sz="1600" b="1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天</a:t>
                      </a:r>
                      <a:endParaRPr lang="en-US" altLang="zh-TW" sz="1600" b="1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78933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5/31 (</a:t>
                      </a:r>
                      <a:r>
                        <a:rPr lang="zh-TW" altLang="en-US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kern="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特定的溫室氣體排放量與移除量之處理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碳足跡研究報告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查證重點與注意事項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查證作業執行與案例演練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buFont typeface="Wingdings" panose="05000000000000000000" pitchFamily="2" charset="2"/>
                        <a:buChar char=""/>
                      </a:pPr>
                      <a:r>
                        <a:rPr lang="zh-TW" sz="1400" kern="100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課程綜合測驗</a:t>
                      </a:r>
                      <a:endParaRPr lang="zh-TW" sz="1200" kern="100" dirty="0">
                        <a:solidFill>
                          <a:schemeClr val="bg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3760922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50AA17E5-B522-8EA7-48BB-55C7F94D3257}"/>
              </a:ext>
            </a:extLst>
          </p:cNvPr>
          <p:cNvSpPr txBox="1"/>
          <p:nvPr/>
        </p:nvSpPr>
        <p:spPr>
          <a:xfrm>
            <a:off x="265858" y="19451624"/>
            <a:ext cx="1540932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algn="l"/>
            <a:r>
              <a:rPr lang="zh-TW" altLang="en-US" sz="1800" dirty="0">
                <a:solidFill>
                  <a:srgbClr val="007E75"/>
                </a:solidFill>
              </a:rPr>
              <a:t>主辦單位：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09C9AAD3-90DF-4A2B-8D4E-923A19C1C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94" y="5309918"/>
            <a:ext cx="1472248" cy="147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1EA5E724-C42A-6456-F93B-41100CF30159}"/>
              </a:ext>
            </a:extLst>
          </p:cNvPr>
          <p:cNvSpPr txBox="1"/>
          <p:nvPr/>
        </p:nvSpPr>
        <p:spPr>
          <a:xfrm>
            <a:off x="199933" y="7113668"/>
            <a:ext cx="1986095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801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葉怡秀</a:t>
            </a:r>
            <a:r>
              <a:rPr lang="zh-TW" altLang="en-US" sz="26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600" dirty="0">
              <a:solidFill>
                <a:schemeClr val="bg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CEA4B13F-CD82-64DF-291A-49C9D3648DAB}"/>
              </a:ext>
            </a:extLst>
          </p:cNvPr>
          <p:cNvSpPr txBox="1"/>
          <p:nvPr/>
        </p:nvSpPr>
        <p:spPr>
          <a:xfrm>
            <a:off x="209640" y="10381138"/>
            <a:ext cx="1976382" cy="36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TW" altLang="en-US" sz="26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曾郁雯 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dirty="0">
              <a:solidFill>
                <a:schemeClr val="bg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0BB22FA-073D-8BF8-5F38-739B0CFBBFEE}"/>
              </a:ext>
            </a:extLst>
          </p:cNvPr>
          <p:cNvSpPr/>
          <p:nvPr/>
        </p:nvSpPr>
        <p:spPr>
          <a:xfrm>
            <a:off x="4" y="808697"/>
            <a:ext cx="9753601" cy="830997"/>
          </a:xfrm>
          <a:prstGeom prst="rect">
            <a:avLst/>
          </a:prstGeom>
          <a:noFill/>
        </p:spPr>
        <p:txBody>
          <a:bodyPr wrap="square" lIns="91439" tIns="45720" rIns="91439" bIns="45720">
            <a:spAutoFit/>
          </a:bodyPr>
          <a:lstStyle/>
          <a:p>
            <a:r>
              <a:rPr lang="en-US" altLang="zh-TW" sz="4400" dirty="0">
                <a:ln w="3810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ISO14064-1</a:t>
            </a:r>
            <a:r>
              <a:rPr lang="zh-TW" altLang="en-US" sz="4400" dirty="0">
                <a:ln w="3810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dirty="0">
                <a:ln w="3810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800" dirty="0">
                <a:ln w="3810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400" dirty="0">
                <a:ln w="3810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ISO14067</a:t>
            </a:r>
            <a:r>
              <a:rPr lang="zh-TW" altLang="en-US" sz="4400" dirty="0">
                <a:ln w="3810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400" dirty="0">
                <a:ln w="9525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主導查證員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927ABA2-23D7-CFB9-D740-689967492A62}"/>
              </a:ext>
            </a:extLst>
          </p:cNvPr>
          <p:cNvSpPr/>
          <p:nvPr/>
        </p:nvSpPr>
        <p:spPr>
          <a:xfrm>
            <a:off x="6" y="1668036"/>
            <a:ext cx="9753599" cy="646331"/>
          </a:xfrm>
          <a:prstGeom prst="rect">
            <a:avLst/>
          </a:prstGeom>
          <a:noFill/>
        </p:spPr>
        <p:txBody>
          <a:bodyPr wrap="square" lIns="91439" tIns="45720" rIns="91439" bIns="45720">
            <a:spAutoFit/>
          </a:bodyPr>
          <a:lstStyle/>
          <a:p>
            <a:r>
              <a:rPr lang="en-US" altLang="zh-TW" sz="3600" dirty="0">
                <a:ln w="1905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0" dirty="0">
                <a:ln w="1905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lang="zh-TW" altLang="en-US" sz="3600" b="0" dirty="0">
                <a:ln w="190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</a:t>
            </a:r>
            <a:r>
              <a:rPr lang="zh-TW" altLang="en-US" sz="3600" b="0" dirty="0">
                <a:ln w="1905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證照 </a:t>
            </a:r>
            <a:r>
              <a:rPr lang="en-US" altLang="zh-TW" sz="3600" b="0" dirty="0">
                <a:ln w="1905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♦ AFNOR</a:t>
            </a:r>
            <a:r>
              <a:rPr lang="zh-TW" altLang="en-US" sz="3600" b="0" dirty="0">
                <a:ln w="19050">
                  <a:solidFill>
                    <a:srgbClr val="007E75"/>
                  </a:solidFill>
                </a:ln>
                <a:solidFill>
                  <a:srgbClr val="007E7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國際證照班</a:t>
            </a:r>
            <a:endParaRPr lang="zh-TW" altLang="en-US" sz="3600" dirty="0">
              <a:ln w="19050">
                <a:solidFill>
                  <a:srgbClr val="007E75"/>
                </a:solidFill>
              </a:ln>
              <a:solidFill>
                <a:srgbClr val="007E7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C208812A-0C82-7F04-7BD1-ED969837BC0B}"/>
              </a:ext>
            </a:extLst>
          </p:cNvPr>
          <p:cNvSpPr txBox="1"/>
          <p:nvPr/>
        </p:nvSpPr>
        <p:spPr>
          <a:xfrm>
            <a:off x="6753699" y="19336027"/>
            <a:ext cx="1540932" cy="38471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r>
              <a:rPr lang="zh-TW" altLang="en-US" sz="2000" dirty="0">
                <a:solidFill>
                  <a:srgbClr val="007E75"/>
                </a:solidFill>
              </a:rPr>
              <a:t>報名連結：</a:t>
            </a:r>
          </a:p>
        </p:txBody>
      </p:sp>
      <p:pic>
        <p:nvPicPr>
          <p:cNvPr id="30" name="圖片 29">
            <a:extLst>
              <a:ext uri="{FF2B5EF4-FFF2-40B4-BE49-F238E27FC236}">
                <a16:creationId xmlns:a16="http://schemas.microsoft.com/office/drawing/2014/main" id="{0A1EACEE-21DD-EDF2-3106-77E1491480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436" y="19151537"/>
            <a:ext cx="300087" cy="300087"/>
          </a:xfrm>
          <a:prstGeom prst="rect">
            <a:avLst/>
          </a:prstGeom>
        </p:spPr>
      </p:pic>
      <p:pic>
        <p:nvPicPr>
          <p:cNvPr id="1024" name="圖片 1023">
            <a:extLst>
              <a:ext uri="{FF2B5EF4-FFF2-40B4-BE49-F238E27FC236}">
                <a16:creationId xmlns:a16="http://schemas.microsoft.com/office/drawing/2014/main" id="{BFC765AB-341B-72AC-9D7D-38FA460133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387" y="19755173"/>
            <a:ext cx="326184" cy="283414"/>
          </a:xfrm>
          <a:prstGeom prst="rect">
            <a:avLst/>
          </a:prstGeom>
        </p:spPr>
      </p:pic>
      <p:sp>
        <p:nvSpPr>
          <p:cNvPr id="1025" name="文字方塊 1024">
            <a:extLst>
              <a:ext uri="{FF2B5EF4-FFF2-40B4-BE49-F238E27FC236}">
                <a16:creationId xmlns:a16="http://schemas.microsoft.com/office/drawing/2014/main" id="{7C1AB526-EC07-0ABF-D2DB-865153A61957}"/>
              </a:ext>
            </a:extLst>
          </p:cNvPr>
          <p:cNvSpPr txBox="1"/>
          <p:nvPr/>
        </p:nvSpPr>
        <p:spPr>
          <a:xfrm>
            <a:off x="4140741" y="19125399"/>
            <a:ext cx="2672204" cy="9387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8099" tIns="38099" rIns="38099" bIns="38099" numCol="1" spcCol="38100" rtlCol="0" anchor="ctr">
            <a:spAutoFit/>
          </a:bodyPr>
          <a:lstStyle/>
          <a:p>
            <a:pPr algn="l"/>
            <a:r>
              <a:rPr lang="en-US" altLang="zh-TW" sz="1800" b="0" dirty="0">
                <a:solidFill>
                  <a:srgbClr val="007E75"/>
                </a:solidFill>
              </a:rPr>
              <a:t>07-3521308</a:t>
            </a:r>
            <a:endParaRPr lang="en-US" altLang="zh-TW" sz="900" b="0" dirty="0">
              <a:solidFill>
                <a:srgbClr val="007E75"/>
              </a:solidFill>
            </a:endParaRPr>
          </a:p>
          <a:p>
            <a:pPr algn="l"/>
            <a:endParaRPr lang="en-US" altLang="zh-TW" sz="900" b="0" dirty="0">
              <a:solidFill>
                <a:srgbClr val="007E75"/>
              </a:solidFill>
            </a:endParaRPr>
          </a:p>
          <a:p>
            <a:pPr algn="l"/>
            <a:endParaRPr lang="en-US" altLang="zh-TW" sz="900" b="0" dirty="0">
              <a:solidFill>
                <a:srgbClr val="007E75"/>
              </a:solidFill>
            </a:endParaRPr>
          </a:p>
          <a:p>
            <a:pPr algn="l"/>
            <a:r>
              <a:rPr lang="en-US" altLang="zh-TW" sz="2000" b="0" dirty="0">
                <a:solidFill>
                  <a:srgbClr val="007E75"/>
                </a:solidFill>
              </a:rPr>
              <a:t>forging@forging.org.tw</a:t>
            </a:r>
            <a:endParaRPr lang="zh-TW" altLang="en-US" sz="2000" b="0" dirty="0">
              <a:solidFill>
                <a:srgbClr val="007E75"/>
              </a:solidFill>
            </a:endParaRPr>
          </a:p>
        </p:txBody>
      </p:sp>
      <p:sp>
        <p:nvSpPr>
          <p:cNvPr id="1027" name="文字方塊 1026">
            <a:extLst>
              <a:ext uri="{FF2B5EF4-FFF2-40B4-BE49-F238E27FC236}">
                <a16:creationId xmlns:a16="http://schemas.microsoft.com/office/drawing/2014/main" id="{48923B05-3F43-023A-BD77-50E16E1011D2}"/>
              </a:ext>
            </a:extLst>
          </p:cNvPr>
          <p:cNvSpPr txBox="1"/>
          <p:nvPr/>
        </p:nvSpPr>
        <p:spPr>
          <a:xfrm>
            <a:off x="2483144" y="17634304"/>
            <a:ext cx="7209496" cy="36933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algn="l"/>
            <a:r>
              <a:rPr lang="en-US" altLang="zh-TW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NT$39,000/</a:t>
            </a:r>
            <a:r>
              <a:rPr lang="zh-TW" altLang="en-US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人</a:t>
            </a:r>
            <a:r>
              <a:rPr lang="en-US" altLang="zh-TW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含國際證照費</a:t>
            </a:r>
            <a:r>
              <a:rPr lang="en-US" altLang="zh-TW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)</a:t>
            </a:r>
            <a:r>
              <a:rPr lang="zh-TW" altLang="en-US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，早鳥</a:t>
            </a:r>
            <a:r>
              <a:rPr lang="en-US" altLang="zh-TW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or</a:t>
            </a:r>
            <a:r>
              <a:rPr lang="zh-TW" altLang="en-US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三人同行</a:t>
            </a:r>
            <a:r>
              <a:rPr lang="en-US" altLang="zh-TW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9</a:t>
            </a:r>
            <a:r>
              <a:rPr lang="zh-TW" altLang="en-US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折，兩人同行</a:t>
            </a:r>
            <a:r>
              <a:rPr lang="en-US" altLang="zh-TW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95</a:t>
            </a:r>
            <a:r>
              <a:rPr lang="zh-TW" altLang="en-US" sz="1899" b="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折</a:t>
            </a:r>
            <a:endParaRPr lang="en-US" altLang="zh-TW" sz="1899" b="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9" name="Image">
            <a:extLst>
              <a:ext uri="{FF2B5EF4-FFF2-40B4-BE49-F238E27FC236}">
                <a16:creationId xmlns:a16="http://schemas.microsoft.com/office/drawing/2014/main" id="{32941DB6-0118-0346-FD9F-D0DABE485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57" y="16462293"/>
            <a:ext cx="336550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FCC1E338-E62A-2A07-CAEA-81F2AAAC598F}"/>
              </a:ext>
            </a:extLst>
          </p:cNvPr>
          <p:cNvSpPr txBox="1"/>
          <p:nvPr/>
        </p:nvSpPr>
        <p:spPr>
          <a:xfrm>
            <a:off x="320039" y="18289069"/>
            <a:ext cx="2065563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r>
              <a:rPr lang="zh-TW" altLang="zh-TW" sz="1800" dirty="0">
                <a:solidFill>
                  <a:schemeClr val="tx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上課地點</a:t>
            </a:r>
            <a:endParaRPr lang="en-US" altLang="zh-TW" sz="1800" dirty="0">
              <a:solidFill>
                <a:schemeClr val="tx1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A78E61A5-43F8-9415-D83E-D7E06F798DC8}"/>
              </a:ext>
            </a:extLst>
          </p:cNvPr>
          <p:cNvCxnSpPr>
            <a:cxnSpLocks/>
          </p:cNvCxnSpPr>
          <p:nvPr/>
        </p:nvCxnSpPr>
        <p:spPr>
          <a:xfrm>
            <a:off x="304948" y="12019276"/>
            <a:ext cx="9125564" cy="8007"/>
          </a:xfrm>
          <a:prstGeom prst="line">
            <a:avLst/>
          </a:prstGeom>
          <a:ln w="38100">
            <a:solidFill>
              <a:srgbClr val="00A89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6D8641C-4F47-BD2F-F516-5286DFD05DBE}"/>
              </a:ext>
            </a:extLst>
          </p:cNvPr>
          <p:cNvSpPr txBox="1"/>
          <p:nvPr/>
        </p:nvSpPr>
        <p:spPr>
          <a:xfrm>
            <a:off x="2483144" y="18268450"/>
            <a:ext cx="6376375" cy="36920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algn="l"/>
            <a:r>
              <a:rPr lang="zh-TW" altLang="en-US" sz="1899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台中市區</a:t>
            </a:r>
            <a:r>
              <a:rPr lang="en-US" altLang="zh-TW" sz="1899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99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教室待確認</a:t>
            </a:r>
            <a:r>
              <a:rPr lang="en-US" altLang="zh-TW" sz="1899" dirty="0">
                <a:solidFill>
                  <a:srgbClr val="20212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99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F337058-830D-930E-0F65-D6064604C2EC}"/>
              </a:ext>
            </a:extLst>
          </p:cNvPr>
          <p:cNvSpPr txBox="1"/>
          <p:nvPr/>
        </p:nvSpPr>
        <p:spPr>
          <a:xfrm>
            <a:off x="766098" y="11634851"/>
            <a:ext cx="1000272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8099" tIns="38099" rIns="38099" bIns="38099" numCol="1" spcCol="38100" rtlCol="0" anchor="ctr">
            <a:spAutoFit/>
          </a:bodyPr>
          <a:lstStyle/>
          <a:p>
            <a:r>
              <a:rPr lang="zh-TW" altLang="zh-TW" sz="1800" dirty="0">
                <a:solidFill>
                  <a:srgbClr val="00808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講師介紹</a:t>
            </a:r>
            <a:endParaRPr lang="zh-TW" altLang="en-US" dirty="0"/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6A0C6707-1EB7-3318-13CE-28C29B3F97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05" y="11648338"/>
            <a:ext cx="299992" cy="299992"/>
          </a:xfrm>
          <a:prstGeom prst="rect">
            <a:avLst/>
          </a:prstGeom>
          <a:noFill/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73DD1593-5C6D-C097-33E4-BF0DF95860EA}"/>
              </a:ext>
            </a:extLst>
          </p:cNvPr>
          <p:cNvSpPr/>
          <p:nvPr/>
        </p:nvSpPr>
        <p:spPr>
          <a:xfrm>
            <a:off x="311641" y="12109203"/>
            <a:ext cx="2091697" cy="507958"/>
          </a:xfrm>
          <a:prstGeom prst="rect">
            <a:avLst/>
          </a:prstGeom>
          <a:solidFill>
            <a:srgbClr val="00A89D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endParaRPr lang="zh-TW" altLang="en-US" sz="2801" b="0"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2048" name="直線接點 2047">
            <a:extLst>
              <a:ext uri="{FF2B5EF4-FFF2-40B4-BE49-F238E27FC236}">
                <a16:creationId xmlns:a16="http://schemas.microsoft.com/office/drawing/2014/main" id="{A41DF138-8852-CE4E-919B-A10221030A6F}"/>
              </a:ext>
            </a:extLst>
          </p:cNvPr>
          <p:cNvCxnSpPr>
            <a:cxnSpLocks/>
          </p:cNvCxnSpPr>
          <p:nvPr/>
        </p:nvCxnSpPr>
        <p:spPr>
          <a:xfrm>
            <a:off x="301167" y="16784544"/>
            <a:ext cx="9125564" cy="8007"/>
          </a:xfrm>
          <a:prstGeom prst="line">
            <a:avLst/>
          </a:prstGeom>
          <a:ln w="38100">
            <a:solidFill>
              <a:srgbClr val="00A89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50" name="文字方塊 2049">
            <a:extLst>
              <a:ext uri="{FF2B5EF4-FFF2-40B4-BE49-F238E27FC236}">
                <a16:creationId xmlns:a16="http://schemas.microsoft.com/office/drawing/2014/main" id="{F557FF8E-239D-FE6A-012A-A6AB7F7A3C3B}"/>
              </a:ext>
            </a:extLst>
          </p:cNvPr>
          <p:cNvSpPr txBox="1"/>
          <p:nvPr/>
        </p:nvSpPr>
        <p:spPr>
          <a:xfrm>
            <a:off x="311636" y="12184521"/>
            <a:ext cx="2084129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r>
              <a:rPr lang="zh-TW" altLang="en-US" sz="1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曾郁雯</a:t>
            </a:r>
            <a:r>
              <a:rPr lang="zh-TW" altLang="zh-TW" sz="1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／資深講師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052" name="文字方塊 2051">
            <a:extLst>
              <a:ext uri="{FF2B5EF4-FFF2-40B4-BE49-F238E27FC236}">
                <a16:creationId xmlns:a16="http://schemas.microsoft.com/office/drawing/2014/main" id="{7FF455C8-D1F6-0459-1A1C-CF6EA268DB97}"/>
              </a:ext>
            </a:extLst>
          </p:cNvPr>
          <p:cNvSpPr txBox="1"/>
          <p:nvPr/>
        </p:nvSpPr>
        <p:spPr>
          <a:xfrm>
            <a:off x="378674" y="12650166"/>
            <a:ext cx="8958867" cy="155427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marL="342908" indent="-342908" algn="just">
              <a:buSzPts val="1300"/>
              <a:buFont typeface="Wingdings" panose="05000000000000000000" pitchFamily="2" charset="2"/>
              <a:buChar char=""/>
            </a:pP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現任 </a:t>
            </a:r>
            <a:r>
              <a:rPr lang="zh-TW" altLang="en-US" sz="1600" b="0" dirty="0">
                <a:solidFill>
                  <a:schemeClr val="bg1"/>
                </a:solidFill>
              </a:rPr>
              <a:t>永旭國際顧問</a:t>
            </a:r>
            <a:r>
              <a:rPr lang="en-US" altLang="zh-TW" sz="1600" b="0" dirty="0">
                <a:solidFill>
                  <a:schemeClr val="bg1"/>
                </a:solidFill>
              </a:rPr>
              <a:t>(</a:t>
            </a:r>
            <a:r>
              <a:rPr lang="zh-TW" altLang="en-US" sz="1600" b="0" dirty="0">
                <a:solidFill>
                  <a:schemeClr val="bg1"/>
                </a:solidFill>
              </a:rPr>
              <a:t>股</a:t>
            </a:r>
            <a:r>
              <a:rPr lang="en-US" altLang="zh-TW" sz="1600" b="0" dirty="0">
                <a:solidFill>
                  <a:schemeClr val="bg1"/>
                </a:solidFill>
              </a:rPr>
              <a:t>)</a:t>
            </a:r>
            <a:r>
              <a:rPr lang="zh-TW" altLang="en-US" sz="1600" b="0" dirty="0">
                <a:solidFill>
                  <a:schemeClr val="bg1"/>
                </a:solidFill>
              </a:rPr>
              <a:t>公司 技術長；</a:t>
            </a:r>
            <a:endParaRPr lang="en-US" altLang="zh-TW" sz="1600" b="0" dirty="0">
              <a:solidFill>
                <a:schemeClr val="bg1"/>
              </a:solidFill>
            </a:endParaRPr>
          </a:p>
          <a:p>
            <a:pPr algn="just">
              <a:buSzPts val="1300"/>
            </a:pPr>
            <a:r>
              <a:rPr lang="zh-TW" altLang="en-US" sz="1600" b="0" dirty="0">
                <a:solidFill>
                  <a:schemeClr val="bg1"/>
                </a:solidFill>
              </a:rPr>
              <a:t>      貝爾國際檢驗認證集團 淨零策略首席講師；</a:t>
            </a:r>
            <a:endParaRPr lang="en-US" altLang="zh-TW" sz="1600" b="0" dirty="0">
              <a:solidFill>
                <a:schemeClr val="bg1"/>
              </a:solidFill>
            </a:endParaRPr>
          </a:p>
          <a:p>
            <a:pPr algn="just">
              <a:buSzPts val="1300"/>
            </a:pPr>
            <a:r>
              <a:rPr lang="zh-TW" altLang="en-US" sz="1600" b="0" dirty="0">
                <a:solidFill>
                  <a:schemeClr val="bg1"/>
                </a:solidFill>
              </a:rPr>
              <a:t>      金屬工業研究發展中心環安衛管理系統稽核員</a:t>
            </a:r>
            <a:endParaRPr lang="en-US" altLang="zh-TW" sz="1600" b="0" dirty="0">
              <a:solidFill>
                <a:schemeClr val="bg1"/>
              </a:solidFill>
            </a:endParaRPr>
          </a:p>
          <a:p>
            <a:pPr marL="342908" indent="-342908" algn="just">
              <a:buSzPts val="1300"/>
              <a:buFont typeface="Wingdings" panose="05000000000000000000" pitchFamily="2" charset="2"/>
              <a:buChar char=""/>
            </a:pPr>
            <a:r>
              <a:rPr lang="zh-TW" altLang="en-US" sz="1600" b="0" dirty="0">
                <a:solidFill>
                  <a:schemeClr val="bg1"/>
                </a:solidFill>
              </a:rPr>
              <a:t>清潔生產</a:t>
            </a:r>
            <a:r>
              <a:rPr lang="en-US" altLang="zh-TW" sz="1600" b="0" dirty="0">
                <a:solidFill>
                  <a:schemeClr val="bg1"/>
                </a:solidFill>
              </a:rPr>
              <a:t>(</a:t>
            </a:r>
            <a:r>
              <a:rPr lang="zh-TW" altLang="en-US" sz="1600" b="0" dirty="0">
                <a:solidFill>
                  <a:schemeClr val="bg1"/>
                </a:solidFill>
              </a:rPr>
              <a:t>含污染防治</a:t>
            </a:r>
            <a:r>
              <a:rPr lang="en-US" altLang="zh-TW" sz="1600" b="0" dirty="0">
                <a:solidFill>
                  <a:schemeClr val="bg1"/>
                </a:solidFill>
              </a:rPr>
              <a:t>)/</a:t>
            </a:r>
            <a:r>
              <a:rPr lang="zh-TW" altLang="en-US" sz="1600" b="0" dirty="0">
                <a:solidFill>
                  <a:schemeClr val="bg1"/>
                </a:solidFill>
              </a:rPr>
              <a:t>節能減碳輔導、碳足跡</a:t>
            </a:r>
            <a:r>
              <a:rPr lang="en-US" altLang="zh-TW" sz="1600" b="0" dirty="0">
                <a:solidFill>
                  <a:schemeClr val="bg1"/>
                </a:solidFill>
              </a:rPr>
              <a:t>/</a:t>
            </a:r>
            <a:r>
              <a:rPr lang="zh-TW" altLang="en-US" sz="1600" b="0" dirty="0">
                <a:solidFill>
                  <a:schemeClr val="bg1"/>
                </a:solidFill>
              </a:rPr>
              <a:t>溫室氣體 盤查輔導、環保標章認證輔導、環安衛管理系統輔導、 水污染</a:t>
            </a:r>
            <a:r>
              <a:rPr lang="en-US" altLang="zh-TW" sz="1600" b="0" dirty="0">
                <a:solidFill>
                  <a:schemeClr val="bg1"/>
                </a:solidFill>
              </a:rPr>
              <a:t>/</a:t>
            </a:r>
            <a:r>
              <a:rPr lang="zh-TW" altLang="en-US" sz="1600" b="0" dirty="0">
                <a:solidFill>
                  <a:schemeClr val="bg1"/>
                </a:solidFill>
              </a:rPr>
              <a:t>空氣污染稽查管制、環境品質監測、環境影響評估追蹤、部門經營、專案管理</a:t>
            </a:r>
          </a:p>
        </p:txBody>
      </p:sp>
      <p:sp>
        <p:nvSpPr>
          <p:cNvPr id="2053" name="矩形 2052">
            <a:extLst>
              <a:ext uri="{FF2B5EF4-FFF2-40B4-BE49-F238E27FC236}">
                <a16:creationId xmlns:a16="http://schemas.microsoft.com/office/drawing/2014/main" id="{A4E0B5A6-57FB-9A42-AC4D-A74D025F7B4E}"/>
              </a:ext>
            </a:extLst>
          </p:cNvPr>
          <p:cNvSpPr/>
          <p:nvPr/>
        </p:nvSpPr>
        <p:spPr>
          <a:xfrm>
            <a:off x="311641" y="14225467"/>
            <a:ext cx="2091697" cy="507958"/>
          </a:xfrm>
          <a:prstGeom prst="rect">
            <a:avLst/>
          </a:prstGeom>
          <a:solidFill>
            <a:srgbClr val="00A89D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endParaRPr lang="zh-TW" altLang="en-US" sz="2801" b="0"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54" name="文字方塊 2053">
            <a:extLst>
              <a:ext uri="{FF2B5EF4-FFF2-40B4-BE49-F238E27FC236}">
                <a16:creationId xmlns:a16="http://schemas.microsoft.com/office/drawing/2014/main" id="{E5ADD7F9-C654-8E9C-8CD9-B5F57C41B0AC}"/>
              </a:ext>
            </a:extLst>
          </p:cNvPr>
          <p:cNvSpPr txBox="1"/>
          <p:nvPr/>
        </p:nvSpPr>
        <p:spPr>
          <a:xfrm>
            <a:off x="311637" y="14306881"/>
            <a:ext cx="2091696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r>
              <a:rPr lang="zh-TW" altLang="en-US" sz="1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葉怡秀</a:t>
            </a:r>
            <a:r>
              <a:rPr lang="zh-TW" altLang="zh-TW" sz="1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／資深講師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055" name="文字方塊 2054">
            <a:extLst>
              <a:ext uri="{FF2B5EF4-FFF2-40B4-BE49-F238E27FC236}">
                <a16:creationId xmlns:a16="http://schemas.microsoft.com/office/drawing/2014/main" id="{BB8CD235-CF56-DAB6-30E2-5B8447F36625}"/>
              </a:ext>
            </a:extLst>
          </p:cNvPr>
          <p:cNvSpPr txBox="1"/>
          <p:nvPr/>
        </p:nvSpPr>
        <p:spPr>
          <a:xfrm>
            <a:off x="378674" y="14757614"/>
            <a:ext cx="8958867" cy="155427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marL="342908" indent="-342908" algn="just">
              <a:buSzPts val="1300"/>
              <a:buFont typeface="Wingdings" panose="05000000000000000000" pitchFamily="2" charset="2"/>
              <a:buChar char=""/>
            </a:pP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現任聚康永續顧問有限公司 總經理</a:t>
            </a:r>
            <a:endParaRPr lang="en-US" altLang="zh-TW" sz="1600" b="0" dirty="0">
              <a:solidFill>
                <a:schemeClr val="bg1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8" indent="-342908" algn="just">
              <a:buSzPts val="1300"/>
              <a:buFont typeface="Wingdings" panose="05000000000000000000" pitchFamily="2" charset="2"/>
              <a:buChar char=""/>
            </a:pPr>
            <a:r>
              <a:rPr lang="zh-TW" altLang="zh-TW" sz="1600" b="0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曾任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KPMG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安侯永續發展 顧問股份有限公司 協理</a:t>
            </a:r>
            <a:endParaRPr lang="en-US" altLang="zh-TW" sz="1600" b="0" dirty="0">
              <a:solidFill>
                <a:schemeClr val="bg1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buSzPts val="1300"/>
            </a:pP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  ；全國認證基金會 環境管理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溫室氣體管理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碳足跡等系統 驗證評鑑員</a:t>
            </a:r>
            <a:endParaRPr lang="en-US" altLang="zh-TW" sz="1600" b="0" dirty="0">
              <a:solidFill>
                <a:schemeClr val="bg1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8" indent="-342908" algn="just">
              <a:buSzPts val="1300"/>
              <a:buFont typeface="Wingdings" panose="05000000000000000000" pitchFamily="2" charset="2"/>
              <a:buChar char=""/>
            </a:pP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企業環境與社會風險評估與銀行業赤道原則導入、氣候治理與目標設定 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 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氣候變化風險評估 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如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TCFD)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、減碳路徑及目標設定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如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SBT)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、溫室氣體盤查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產品碳足跡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企業碳資產管理 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 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企業自願性減碳、環境會計導入、企業社會責任 </a:t>
            </a:r>
            <a:r>
              <a:rPr lang="en-US" altLang="zh-TW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/ </a:t>
            </a:r>
            <a:r>
              <a:rPr lang="zh-TW" altLang="en-US" sz="1600" b="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整合性報告書編製發行與確信</a:t>
            </a:r>
            <a:endParaRPr lang="en-US" altLang="zh-TW" sz="1600" b="0" dirty="0">
              <a:solidFill>
                <a:schemeClr val="bg1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56" name="文字方塊 2055">
            <a:extLst>
              <a:ext uri="{FF2B5EF4-FFF2-40B4-BE49-F238E27FC236}">
                <a16:creationId xmlns:a16="http://schemas.microsoft.com/office/drawing/2014/main" id="{F2924951-69AC-4E40-F6A1-56817DBEFBCF}"/>
              </a:ext>
            </a:extLst>
          </p:cNvPr>
          <p:cNvSpPr txBox="1"/>
          <p:nvPr/>
        </p:nvSpPr>
        <p:spPr>
          <a:xfrm>
            <a:off x="766097" y="16439831"/>
            <a:ext cx="1000272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8099" tIns="38099" rIns="38099" bIns="38099" numCol="1" spcCol="38100" rtlCol="0" anchor="ctr">
            <a:spAutoFit/>
          </a:bodyPr>
          <a:lstStyle/>
          <a:p>
            <a:r>
              <a:rPr lang="zh-TW" altLang="zh-TW" sz="1800" dirty="0">
                <a:solidFill>
                  <a:srgbClr val="00808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課程資訊</a:t>
            </a:r>
            <a:endParaRPr lang="zh-TW" altLang="en-US" dirty="0"/>
          </a:p>
        </p:txBody>
      </p:sp>
      <p:sp>
        <p:nvSpPr>
          <p:cNvPr id="2059" name="文字方塊 2058">
            <a:extLst>
              <a:ext uri="{FF2B5EF4-FFF2-40B4-BE49-F238E27FC236}">
                <a16:creationId xmlns:a16="http://schemas.microsoft.com/office/drawing/2014/main" id="{E982EC74-EAE6-9DFE-F8C2-AA11F8F875C3}"/>
              </a:ext>
            </a:extLst>
          </p:cNvPr>
          <p:cNvSpPr txBox="1"/>
          <p:nvPr/>
        </p:nvSpPr>
        <p:spPr>
          <a:xfrm>
            <a:off x="301475" y="17031747"/>
            <a:ext cx="2084129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r>
              <a:rPr lang="zh-TW" altLang="zh-TW" sz="1800" dirty="0">
                <a:solidFill>
                  <a:schemeClr val="tx1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課程天數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061" name="文字方塊 2060">
            <a:extLst>
              <a:ext uri="{FF2B5EF4-FFF2-40B4-BE49-F238E27FC236}">
                <a16:creationId xmlns:a16="http://schemas.microsoft.com/office/drawing/2014/main" id="{52DFBA23-C585-C552-A844-A2E57BCF3F3F}"/>
              </a:ext>
            </a:extLst>
          </p:cNvPr>
          <p:cNvSpPr txBox="1"/>
          <p:nvPr/>
        </p:nvSpPr>
        <p:spPr>
          <a:xfrm>
            <a:off x="301474" y="17643246"/>
            <a:ext cx="2084129" cy="35394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r>
              <a:rPr lang="zh-TW" altLang="zh-TW" sz="1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費用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sp>
        <p:nvSpPr>
          <p:cNvPr id="2064" name="文字方塊 2063">
            <a:extLst>
              <a:ext uri="{FF2B5EF4-FFF2-40B4-BE49-F238E27FC236}">
                <a16:creationId xmlns:a16="http://schemas.microsoft.com/office/drawing/2014/main" id="{CD0E0404-9852-266B-BABD-F6B2DA134032}"/>
              </a:ext>
            </a:extLst>
          </p:cNvPr>
          <p:cNvSpPr txBox="1"/>
          <p:nvPr/>
        </p:nvSpPr>
        <p:spPr>
          <a:xfrm>
            <a:off x="2483144" y="17022121"/>
            <a:ext cx="6929080" cy="36933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algn="l"/>
            <a:r>
              <a:rPr lang="en-US" altLang="zh-TW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</a:t>
            </a:r>
            <a:r>
              <a:rPr lang="zh-TW" altLang="en-US" sz="1899" dirty="0">
                <a:solidFill>
                  <a:schemeClr val="bg1">
                    <a:lumMod val="75000"/>
                    <a:lumOff val="25000"/>
                  </a:schemeClr>
                </a:solidFill>
              </a:rPr>
              <a:t>天</a:t>
            </a:r>
            <a:endParaRPr lang="en-US" altLang="zh-TW" sz="1899" b="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97EEBE6-69A6-7BCF-7B19-369C4970E673}"/>
              </a:ext>
            </a:extLst>
          </p:cNvPr>
          <p:cNvSpPr txBox="1"/>
          <p:nvPr/>
        </p:nvSpPr>
        <p:spPr>
          <a:xfrm>
            <a:off x="265859" y="18802636"/>
            <a:ext cx="2702194" cy="63094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099" tIns="38099" rIns="38099" bIns="38099" numCol="1" spcCol="38100" rtlCol="0" anchor="ctr">
            <a:spAutoFit/>
          </a:bodyPr>
          <a:lstStyle/>
          <a:p>
            <a:pPr algn="l"/>
            <a:r>
              <a:rPr lang="zh-TW" altLang="en-US" sz="1800" dirty="0">
                <a:solidFill>
                  <a:srgbClr val="007E75"/>
                </a:solidFill>
              </a:rPr>
              <a:t>發證單位：</a:t>
            </a:r>
            <a:endParaRPr lang="en-US" altLang="zh-TW" sz="1800" dirty="0">
              <a:solidFill>
                <a:srgbClr val="007E75"/>
              </a:solidFill>
            </a:endParaRPr>
          </a:p>
          <a:p>
            <a:pPr algn="l"/>
            <a:r>
              <a:rPr lang="zh-TW" altLang="en-US" sz="1800" dirty="0">
                <a:solidFill>
                  <a:schemeClr val="bg1"/>
                </a:solidFill>
              </a:rPr>
              <a:t>法國標準協會</a:t>
            </a:r>
            <a:r>
              <a:rPr lang="en-US" altLang="zh-TW" sz="1800" dirty="0">
                <a:solidFill>
                  <a:schemeClr val="bg1"/>
                </a:solidFill>
              </a:rPr>
              <a:t>(AFNOR)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6270B03-3CDA-4010-958B-00D87042FAA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2743" b="19671"/>
          <a:stretch/>
        </p:blipFill>
        <p:spPr>
          <a:xfrm>
            <a:off x="309148" y="19755173"/>
            <a:ext cx="1714924" cy="36269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637E1691-BBDA-4B9C-7772-84EBF31A7A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48242" y="19716578"/>
            <a:ext cx="1540932" cy="45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683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615</Words>
  <Application>Microsoft Office PowerPoint</Application>
  <PresentationFormat>自訂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docs-Roboto</vt:lpstr>
      <vt:lpstr>Helvetica Neue</vt:lpstr>
      <vt:lpstr>Helvetica Neue Light</vt:lpstr>
      <vt:lpstr>Helvetica Neue Medium</vt:lpstr>
      <vt:lpstr>微軟正黑體</vt:lpstr>
      <vt:lpstr>新細明體</vt:lpstr>
      <vt:lpstr>Calibri</vt:lpstr>
      <vt:lpstr>Times New Roman</vt:lpstr>
      <vt:lpstr>Wingdings</vt:lpstr>
      <vt:lpstr>Black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TWFA 台灣鍛造協會</cp:lastModifiedBy>
  <cp:revision>33</cp:revision>
  <dcterms:modified xsi:type="dcterms:W3CDTF">2024-03-29T00:16:16Z</dcterms:modified>
</cp:coreProperties>
</file>